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91" r:id="rId5"/>
    <p:sldId id="29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0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287" r:id="rId35"/>
    <p:sldId id="289" r:id="rId36"/>
    <p:sldId id="286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8198D4B-9A57-5A45-B675-309DCB7F3457}">
          <p14:sldIdLst>
            <p14:sldId id="256"/>
          </p14:sldIdLst>
        </p14:section>
        <p14:section name="Overview" id="{2C51E47F-640D-B743-AC9A-A6374C6D2379}">
          <p14:sldIdLst>
            <p14:sldId id="257"/>
            <p14:sldId id="258"/>
            <p14:sldId id="291"/>
            <p14:sldId id="292"/>
            <p14:sldId id="259"/>
            <p14:sldId id="260"/>
          </p14:sldIdLst>
        </p14:section>
        <p14:section name="Messenger Wahl" id="{8A06F2FE-60D3-3D41-8CF9-59C9749EF7B2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How it FB Bots works" id="{999D64DE-45CB-7B4E-A578-47601D1EC02C}">
          <p14:sldIdLst>
            <p14:sldId id="267"/>
            <p14:sldId id="268"/>
            <p14:sldId id="269"/>
            <p14:sldId id="271"/>
            <p14:sldId id="273"/>
            <p14:sldId id="270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FaaS Infrastructur" id="{8E651F1A-6CE3-4C40-ADB8-86FC20170194}">
          <p14:sldIdLst>
            <p14:sldId id="285"/>
            <p14:sldId id="288"/>
            <p14:sldId id="287"/>
            <p14:sldId id="289"/>
            <p14:sldId id="286"/>
          </p14:sldIdLst>
        </p14:section>
        <p14:section name="AI" id="{22BC5707-CD53-734D-A39A-2FE34AACB7BF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5" orient="horz" pos="3249" userDrawn="1">
          <p15:clr>
            <a:srgbClr val="A4A3A4"/>
          </p15:clr>
        </p15:guide>
        <p15:guide id="6" pos="5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5" autoAdjust="0"/>
    <p:restoredTop sz="86285"/>
  </p:normalViewPr>
  <p:slideViewPr>
    <p:cSldViewPr snapToGrid="0" showGuides="1">
      <p:cViewPr varScale="1">
        <p:scale>
          <a:sx n="112" d="100"/>
          <a:sy n="112" d="100"/>
        </p:scale>
        <p:origin x="408" y="192"/>
      </p:cViewPr>
      <p:guideLst>
        <p:guide orient="horz" pos="2160"/>
        <p:guide pos="3817"/>
        <p:guide pos="1912"/>
        <p:guide orient="horz" pos="3249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627EF-7472-4B9D-9C2B-EF039A36AE42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16E83-0E5B-48AE-85F6-311199F2933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49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6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105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4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107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653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01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854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571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512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269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853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Zeiten der Digitalisierung</a:t>
            </a:r>
            <a:b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 mehr und mehr versucht Dienste den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künden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direkt und einfach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zugänglich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machen 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519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8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141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59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839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636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99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82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Immer mehr aufkommende Dienste wie Alexa, Google Assist und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co.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zeigen, dass die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künden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mehr und mehr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Natürlich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sprachliche eingaben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aktzeptieren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58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119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WhatsApp Business Q1 2018 aber nur für Android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256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haben Facebook Messenger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ausgewählt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 es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unsere Kunden die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größte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Relevanz besitzt. 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410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Hohe Marktdurchsetzung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747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Omnichannel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Nicht nur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Modiletelefonen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sondern auch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Unabhängig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Handynummer und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Gerätettyp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81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16E83-0E5B-48AE-85F6-311199F2933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35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071B-2AB5-48FC-B1A1-9E286221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C4F80-9E5C-4302-93BC-31DD7F4FC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D581-C415-4FE4-BF4E-5B15ED84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4AF45-FC59-416B-99CA-717B1435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B3404-589D-435A-A663-B35C7FC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77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4A91-75BA-4CB8-84E4-BEC938CC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DB725-42B7-4321-89A3-57E40DE69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9974F-5ACE-4246-BBAC-5C18F044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08419-48FD-4283-92E6-AB5E1F979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2959-FFB7-4DE4-BCBE-D559DCF1E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29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60782-BD5F-41DE-BA8F-E5C020B5E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9AB0A1-06D8-4188-B690-E3950700D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7315D-2197-4ED9-9473-AE6FF4368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5F02D-D44F-491D-BAAA-987D86DA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038FA-EB53-4246-B293-5DDF222C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03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2636-345C-4B4D-8415-CD9281C8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EDD0-1871-4221-84D9-6BEC49EFA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B186C-8434-4825-9F1F-24C73208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42048-3AAF-4438-9BC5-BD770AC09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C852D-857E-40F5-870E-70F7C346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3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9DC3-9865-439C-80FD-06BE3338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52D08-DE4B-4A19-8772-227D02404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2399D-95A5-4B69-AB8D-BA935080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7D8AB-441A-437F-87A7-0BB0FFDD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1B4A2-78BA-43A3-BAE4-D4D8701B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29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344A-57AA-4EB0-B9AF-6FC4793A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29B64-991D-413B-85F0-858D8C485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46ECD-9119-4CC1-9042-F66621076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157FF-AA1F-46D3-A7A9-0D0C8C25F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E6A0C-7AC9-4B54-A08A-8BA7F1EA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2FE53-648E-4A6F-B989-73169D7C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49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B910-D2D8-42E6-9D4B-FF6A8C4B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4AF12-67DB-41AC-A9EF-84A0FAF70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BC8D8-DE73-4A39-95D9-F567B7D3C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145EB-561F-419E-A7DF-9C42DF333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8036D-F689-407E-B423-65BE7F106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2793D-6277-4578-9942-1BD7009B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ABCF60-8DF3-4615-AAB5-821DE821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F2C93-252B-4DBB-9277-E59F65C4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04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512B-2A18-4277-9FCD-4742F4B5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47D8E-78D1-4347-B780-645F3057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A9B2A-EA34-4590-87A0-D45B8F64A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7A63-711E-4A0C-93E1-9F2A2839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88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EAE41-A7BB-45F7-AB9F-E61D9CE2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EB0415-4BDD-4157-BDEF-4E82A202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BFADC-AB86-4721-A1B4-C491187E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55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F33D-0B9E-4D17-8D59-EDE868BF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C99A-F761-47D0-9FD6-40444A242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BD624-AA99-409E-8F6C-F13EE19C9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9CBE8-D28C-45E4-9C7D-94A8D2F4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AE543-43BE-4881-9482-4D69F520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47FD0-BA05-4AC7-8F4F-82214E2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11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3C19-5383-4764-B918-AA82A34C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F19CBF-DA84-4D14-A1C8-EE8D988D9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939B9-577A-487F-AC42-F2F73A6A0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828D0-3730-47BA-87E7-F4BDC760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4D92B-F887-442B-B9EA-C68FF5F7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DAAC6-778F-4734-A04F-50E4D2A3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282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5CE108-4701-4AC3-B131-07A3CCBD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B4733-AFE9-4DFF-8666-25A57ECD1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0371D-8F02-48B2-948C-2A903EA17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831-42EB-4EA0-B998-437EDEFBBDF3}" type="datetimeFigureOut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4A17C-0594-4C66-82AB-429A0E675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32170-74C4-4E41-A4F3-FBB5310E7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7A6E-68FA-4145-A9EC-DF307C09CE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https://github.com/senacor/InnoLabFacebookMessenger/raw/master/docs/facebook_chatbot_with_ai/lex/aws_lex_configure_bot.png" TargetMode="External"/><Relationship Id="rId5" Type="http://schemas.openxmlformats.org/officeDocument/2006/relationships/image" Target="../media/image42.png"/><Relationship Id="rId4" Type="http://schemas.openxmlformats.org/officeDocument/2006/relationships/image" Target="https://github.com/senacor/InnoLabFacebookMessenger/raw/master/docs/facebook_chatbot_with_ai/wit_ai/entity.p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.jpeg"/><Relationship Id="rId5" Type="http://schemas.openxmlformats.org/officeDocument/2006/relationships/tags" Target="../tags/tag5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1.xml"/><Relationship Id="rId7" Type="http://schemas.openxmlformats.org/officeDocument/2006/relationships/image" Target="../media/image9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12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86840" y="5406390"/>
            <a:ext cx="9144000" cy="674370"/>
          </a:xfrm>
        </p:spPr>
        <p:txBody>
          <a:bodyPr>
            <a:normAutofit fontScale="90000"/>
          </a:bodyPr>
          <a:lstStyle/>
          <a:p>
            <a:r>
              <a:rPr lang="de-DE" sz="4400" dirty="0"/>
              <a:t>Chat-Bots für den Facebook Messenger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6035040"/>
            <a:ext cx="9144000" cy="411480"/>
          </a:xfrm>
        </p:spPr>
        <p:txBody>
          <a:bodyPr>
            <a:normAutofit lnSpcReduction="10000"/>
          </a:bodyPr>
          <a:lstStyle/>
          <a:p>
            <a:r>
              <a:rPr lang="de-DE" dirty="0" err="1">
                <a:latin typeface="+mj-lt"/>
              </a:rPr>
              <a:t>Conversational</a:t>
            </a:r>
            <a:r>
              <a:rPr lang="de-DE" dirty="0">
                <a:latin typeface="+mj-lt"/>
              </a:rPr>
              <a:t> Bot mit </a:t>
            </a:r>
            <a:r>
              <a:rPr lang="de-DE" dirty="0" err="1">
                <a:latin typeface="+mj-lt"/>
              </a:rPr>
              <a:t>Dialogflow</a:t>
            </a:r>
            <a:r>
              <a:rPr lang="de-DE" dirty="0">
                <a:latin typeface="+mj-lt"/>
              </a:rPr>
              <a:t> auf AWS </a:t>
            </a:r>
            <a:r>
              <a:rPr lang="de-DE" dirty="0" err="1">
                <a:latin typeface="+mj-lt"/>
              </a:rPr>
              <a:t>Serverless</a:t>
            </a:r>
            <a:endParaRPr lang="de-DE" dirty="0"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43C5E4-3561-B748-94CE-011A7785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362710"/>
            <a:ext cx="7200000" cy="249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1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ldergebnis für facebook messe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364" y="1393364"/>
            <a:ext cx="4071272" cy="407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reefoNfY13dP6CeEmhySys66vi1g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6544868" y="3108748"/>
            <a:ext cx="2023699" cy="1735969"/>
          </a:xfrm>
          <a:custGeom>
            <a:avLst/>
            <a:gdLst>
              <a:gd name="T0" fmla="*/ 1496 w 1532"/>
              <a:gd name="T1" fmla="*/ 0 h 1452"/>
              <a:gd name="T2" fmla="*/ 436 w 1532"/>
              <a:gd name="T3" fmla="*/ 1080 h 1452"/>
              <a:gd name="T4" fmla="*/ 208 w 1532"/>
              <a:gd name="T5" fmla="*/ 756 h 1452"/>
              <a:gd name="T6" fmla="*/ 0 w 1532"/>
              <a:gd name="T7" fmla="*/ 892 h 1452"/>
              <a:gd name="T8" fmla="*/ 344 w 1532"/>
              <a:gd name="T9" fmla="*/ 1452 h 1452"/>
              <a:gd name="T10" fmla="*/ 564 w 1532"/>
              <a:gd name="T11" fmla="*/ 1296 h 1452"/>
              <a:gd name="T12" fmla="*/ 1532 w 1532"/>
              <a:gd name="T13" fmla="*/ 52 h 1452"/>
              <a:gd name="T14" fmla="*/ 1496 w 1532"/>
              <a:gd name="T15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32" h="1452">
                <a:moveTo>
                  <a:pt x="1496" y="0"/>
                </a:moveTo>
                <a:cubicBezTo>
                  <a:pt x="882" y="392"/>
                  <a:pt x="592" y="836"/>
                  <a:pt x="436" y="1080"/>
                </a:cubicBezTo>
                <a:cubicBezTo>
                  <a:pt x="340" y="804"/>
                  <a:pt x="236" y="764"/>
                  <a:pt x="208" y="756"/>
                </a:cubicBezTo>
                <a:cubicBezTo>
                  <a:pt x="164" y="752"/>
                  <a:pt x="44" y="836"/>
                  <a:pt x="0" y="892"/>
                </a:cubicBezTo>
                <a:cubicBezTo>
                  <a:pt x="132" y="924"/>
                  <a:pt x="296" y="1284"/>
                  <a:pt x="344" y="1452"/>
                </a:cubicBezTo>
                <a:cubicBezTo>
                  <a:pt x="348" y="1448"/>
                  <a:pt x="384" y="1408"/>
                  <a:pt x="564" y="1296"/>
                </a:cubicBezTo>
                <a:cubicBezTo>
                  <a:pt x="656" y="1036"/>
                  <a:pt x="1240" y="240"/>
                  <a:pt x="1532" y="52"/>
                </a:cubicBezTo>
                <a:cubicBezTo>
                  <a:pt x="1524" y="56"/>
                  <a:pt x="1500" y="0"/>
                  <a:pt x="1496" y="0"/>
                </a:cubicBezTo>
                <a:close/>
              </a:path>
            </a:pathLst>
          </a:custGeom>
          <a:solidFill>
            <a:srgbClr val="00736A"/>
          </a:solidFill>
          <a:ln w="9525" cap="flat" cmpd="sng">
            <a:solidFill>
              <a:srgbClr val="4E9C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endParaRPr lang="de-DE">
              <a:solidFill>
                <a:srgbClr val="4E9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111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tps://pixabay.com/get/eb37b50a28fd093ed1584d05fb0938c9bd22ffd41cb0124896f9c27bae/businessman-2245098_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22" y="420440"/>
            <a:ext cx="8999956" cy="599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10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ung 9"/>
          <p:cNvGrpSpPr/>
          <p:nvPr/>
        </p:nvGrpSpPr>
        <p:grpSpPr>
          <a:xfrm>
            <a:off x="2221123" y="1622798"/>
            <a:ext cx="7749754" cy="4214476"/>
            <a:chOff x="1840812" y="1633431"/>
            <a:chExt cx="7749754" cy="4214476"/>
          </a:xfrm>
        </p:grpSpPr>
        <p:sp>
          <p:nvSpPr>
            <p:cNvPr id="4" name="Freeform 11"/>
            <p:cNvSpPr>
              <a:spLocks/>
            </p:cNvSpPr>
            <p:nvPr/>
          </p:nvSpPr>
          <p:spPr bwMode="auto">
            <a:xfrm>
              <a:off x="1840812" y="1633431"/>
              <a:ext cx="4107712" cy="3358555"/>
            </a:xfrm>
            <a:custGeom>
              <a:avLst/>
              <a:gdLst>
                <a:gd name="T0" fmla="*/ 0 w 2312"/>
                <a:gd name="T1" fmla="*/ 0 h 1823"/>
                <a:gd name="T2" fmla="*/ 1822 w 2312"/>
                <a:gd name="T3" fmla="*/ 0 h 1823"/>
                <a:gd name="T4" fmla="*/ 1822 w 2312"/>
                <a:gd name="T5" fmla="*/ 672 h 1823"/>
                <a:gd name="T6" fmla="*/ 2020 w 2312"/>
                <a:gd name="T7" fmla="*/ 606 h 1823"/>
                <a:gd name="T8" fmla="*/ 2308 w 2312"/>
                <a:gd name="T9" fmla="*/ 921 h 1823"/>
                <a:gd name="T10" fmla="*/ 2058 w 2312"/>
                <a:gd name="T11" fmla="*/ 1203 h 1823"/>
                <a:gd name="T12" fmla="*/ 1822 w 2312"/>
                <a:gd name="T13" fmla="*/ 1159 h 1823"/>
                <a:gd name="T14" fmla="*/ 1822 w 2312"/>
                <a:gd name="T15" fmla="*/ 1823 h 1823"/>
                <a:gd name="T16" fmla="*/ 1151 w 2312"/>
                <a:gd name="T17" fmla="*/ 1823 h 1823"/>
                <a:gd name="T18" fmla="*/ 1200 w 2312"/>
                <a:gd name="T19" fmla="*/ 1584 h 1823"/>
                <a:gd name="T20" fmla="*/ 916 w 2312"/>
                <a:gd name="T21" fmla="*/ 1344 h 1823"/>
                <a:gd name="T22" fmla="*/ 608 w 2312"/>
                <a:gd name="T23" fmla="*/ 1620 h 1823"/>
                <a:gd name="T24" fmla="*/ 671 w 2312"/>
                <a:gd name="T25" fmla="*/ 1823 h 1823"/>
                <a:gd name="T26" fmla="*/ 0 w 2312"/>
                <a:gd name="T27" fmla="*/ 1823 h 1823"/>
                <a:gd name="T28" fmla="*/ 0 w 2312"/>
                <a:gd name="T29" fmla="*/ 0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2" h="1823">
                  <a:moveTo>
                    <a:pt x="0" y="0"/>
                  </a:moveTo>
                  <a:lnTo>
                    <a:pt x="1822" y="0"/>
                  </a:lnTo>
                  <a:lnTo>
                    <a:pt x="1822" y="672"/>
                  </a:lnTo>
                  <a:cubicBezTo>
                    <a:pt x="1854" y="772"/>
                    <a:pt x="1882" y="612"/>
                    <a:pt x="2020" y="606"/>
                  </a:cubicBezTo>
                  <a:cubicBezTo>
                    <a:pt x="2158" y="600"/>
                    <a:pt x="2312" y="738"/>
                    <a:pt x="2308" y="921"/>
                  </a:cubicBezTo>
                  <a:cubicBezTo>
                    <a:pt x="2304" y="1105"/>
                    <a:pt x="2194" y="1195"/>
                    <a:pt x="2058" y="1203"/>
                  </a:cubicBezTo>
                  <a:cubicBezTo>
                    <a:pt x="1922" y="1211"/>
                    <a:pt x="1864" y="1053"/>
                    <a:pt x="1822" y="1159"/>
                  </a:cubicBezTo>
                  <a:lnTo>
                    <a:pt x="1822" y="1823"/>
                  </a:lnTo>
                  <a:lnTo>
                    <a:pt x="1151" y="1823"/>
                  </a:lnTo>
                  <a:cubicBezTo>
                    <a:pt x="1047" y="1783"/>
                    <a:pt x="1204" y="1736"/>
                    <a:pt x="1200" y="1584"/>
                  </a:cubicBezTo>
                  <a:cubicBezTo>
                    <a:pt x="1196" y="1432"/>
                    <a:pt x="1085" y="1343"/>
                    <a:pt x="916" y="1344"/>
                  </a:cubicBezTo>
                  <a:cubicBezTo>
                    <a:pt x="747" y="1345"/>
                    <a:pt x="608" y="1468"/>
                    <a:pt x="608" y="1620"/>
                  </a:cubicBezTo>
                  <a:cubicBezTo>
                    <a:pt x="608" y="1772"/>
                    <a:pt x="767" y="1791"/>
                    <a:pt x="671" y="1823"/>
                  </a:cubicBezTo>
                  <a:lnTo>
                    <a:pt x="0" y="1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7620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endParaRPr lang="de-DE"/>
            </a:p>
          </p:txBody>
        </p:sp>
        <p:sp>
          <p:nvSpPr>
            <p:cNvPr id="5" name="Freeform 14"/>
            <p:cNvSpPr>
              <a:spLocks/>
            </p:cNvSpPr>
            <p:nvPr/>
          </p:nvSpPr>
          <p:spPr bwMode="auto">
            <a:xfrm rot="5400000">
              <a:off x="5680914" y="1938255"/>
              <a:ext cx="4177262" cy="3642042"/>
            </a:xfrm>
            <a:custGeom>
              <a:avLst/>
              <a:gdLst>
                <a:gd name="T0" fmla="*/ 0 w 2312"/>
                <a:gd name="T1" fmla="*/ 0 h 1823"/>
                <a:gd name="T2" fmla="*/ 1822 w 2312"/>
                <a:gd name="T3" fmla="*/ 0 h 1823"/>
                <a:gd name="T4" fmla="*/ 1822 w 2312"/>
                <a:gd name="T5" fmla="*/ 672 h 1823"/>
                <a:gd name="T6" fmla="*/ 2020 w 2312"/>
                <a:gd name="T7" fmla="*/ 606 h 1823"/>
                <a:gd name="T8" fmla="*/ 2308 w 2312"/>
                <a:gd name="T9" fmla="*/ 921 h 1823"/>
                <a:gd name="T10" fmla="*/ 2058 w 2312"/>
                <a:gd name="T11" fmla="*/ 1203 h 1823"/>
                <a:gd name="T12" fmla="*/ 1822 w 2312"/>
                <a:gd name="T13" fmla="*/ 1159 h 1823"/>
                <a:gd name="T14" fmla="*/ 1822 w 2312"/>
                <a:gd name="T15" fmla="*/ 1823 h 1823"/>
                <a:gd name="T16" fmla="*/ 1151 w 2312"/>
                <a:gd name="T17" fmla="*/ 1823 h 1823"/>
                <a:gd name="T18" fmla="*/ 1200 w 2312"/>
                <a:gd name="T19" fmla="*/ 1584 h 1823"/>
                <a:gd name="T20" fmla="*/ 916 w 2312"/>
                <a:gd name="T21" fmla="*/ 1344 h 1823"/>
                <a:gd name="T22" fmla="*/ 608 w 2312"/>
                <a:gd name="T23" fmla="*/ 1620 h 1823"/>
                <a:gd name="T24" fmla="*/ 671 w 2312"/>
                <a:gd name="T25" fmla="*/ 1823 h 1823"/>
                <a:gd name="T26" fmla="*/ 0 w 2312"/>
                <a:gd name="T27" fmla="*/ 1823 h 1823"/>
                <a:gd name="T28" fmla="*/ 0 w 2312"/>
                <a:gd name="T29" fmla="*/ 0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2" h="1823">
                  <a:moveTo>
                    <a:pt x="0" y="0"/>
                  </a:moveTo>
                  <a:lnTo>
                    <a:pt x="1822" y="0"/>
                  </a:lnTo>
                  <a:lnTo>
                    <a:pt x="1822" y="672"/>
                  </a:lnTo>
                  <a:cubicBezTo>
                    <a:pt x="1854" y="772"/>
                    <a:pt x="1882" y="612"/>
                    <a:pt x="2020" y="606"/>
                  </a:cubicBezTo>
                  <a:cubicBezTo>
                    <a:pt x="2158" y="600"/>
                    <a:pt x="2312" y="738"/>
                    <a:pt x="2308" y="921"/>
                  </a:cubicBezTo>
                  <a:cubicBezTo>
                    <a:pt x="2304" y="1105"/>
                    <a:pt x="2194" y="1195"/>
                    <a:pt x="2058" y="1203"/>
                  </a:cubicBezTo>
                  <a:cubicBezTo>
                    <a:pt x="1922" y="1211"/>
                    <a:pt x="1864" y="1053"/>
                    <a:pt x="1822" y="1159"/>
                  </a:cubicBezTo>
                  <a:lnTo>
                    <a:pt x="1822" y="1823"/>
                  </a:lnTo>
                  <a:lnTo>
                    <a:pt x="1151" y="1823"/>
                  </a:lnTo>
                  <a:cubicBezTo>
                    <a:pt x="1047" y="1783"/>
                    <a:pt x="1204" y="1736"/>
                    <a:pt x="1200" y="1584"/>
                  </a:cubicBezTo>
                  <a:cubicBezTo>
                    <a:pt x="1196" y="1432"/>
                    <a:pt x="1085" y="1343"/>
                    <a:pt x="916" y="1344"/>
                  </a:cubicBezTo>
                  <a:cubicBezTo>
                    <a:pt x="747" y="1345"/>
                    <a:pt x="608" y="1468"/>
                    <a:pt x="608" y="1620"/>
                  </a:cubicBezTo>
                  <a:cubicBezTo>
                    <a:pt x="608" y="1772"/>
                    <a:pt x="767" y="1791"/>
                    <a:pt x="671" y="1823"/>
                  </a:cubicBezTo>
                  <a:lnTo>
                    <a:pt x="0" y="1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20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endParaRPr lang="de-DE" dirty="0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7400694" y="3020319"/>
              <a:ext cx="7377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>
                  <a:solidFill>
                    <a:schemeClr val="bg1"/>
                  </a:solidFill>
                </a:rPr>
                <a:t>API</a:t>
              </a:r>
              <a:endParaRPr lang="de-DE" sz="32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2759427" y="3020320"/>
              <a:ext cx="16193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>
                  <a:solidFill>
                    <a:schemeClr val="bg1"/>
                  </a:solidFill>
                </a:rPr>
                <a:t>Business</a:t>
              </a:r>
              <a:endParaRPr lang="de-DE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64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2" name="Picture 2" descr="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422"/>
            <a:ext cx="11353800" cy="68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1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tps://pixabay.com/get/eb32b40a2efc023ed1584d05fb0938c9bd22ffd41cb0124891f1c779af/electrician-2755683_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b="76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lkenförmige Legende 5"/>
          <p:cNvSpPr/>
          <p:nvPr/>
        </p:nvSpPr>
        <p:spPr>
          <a:xfrm>
            <a:off x="223285" y="287080"/>
            <a:ext cx="4901608" cy="1446028"/>
          </a:xfrm>
          <a:prstGeom prst="cloudCallout">
            <a:avLst>
              <a:gd name="adj1" fmla="val 94004"/>
              <a:gd name="adj2" fmla="val 31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223211" y="471485"/>
            <a:ext cx="29017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Hmm</a:t>
            </a:r>
            <a:r>
              <a:rPr lang="mr-IN" sz="3200" dirty="0">
                <a:solidFill>
                  <a:schemeClr val="bg1"/>
                </a:solidFill>
              </a:rPr>
              <a:t>…</a:t>
            </a:r>
            <a:r>
              <a:rPr lang="de-DE" sz="3200" dirty="0">
                <a:solidFill>
                  <a:schemeClr val="bg1"/>
                </a:solidFill>
              </a:rPr>
              <a:t> und wie </a:t>
            </a:r>
          </a:p>
          <a:p>
            <a:r>
              <a:rPr lang="de-DE" sz="3200" dirty="0">
                <a:solidFill>
                  <a:schemeClr val="bg1"/>
                </a:solidFill>
              </a:rPr>
              <a:t>funktioniert es?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22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360318" y="579796"/>
            <a:ext cx="2967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/>
              <a:t>Facebook Page</a:t>
            </a:r>
            <a:endParaRPr lang="de-DE" sz="3600" dirty="0"/>
          </a:p>
        </p:txBody>
      </p:sp>
      <p:sp>
        <p:nvSpPr>
          <p:cNvPr id="10" name="Textfeld 9"/>
          <p:cNvSpPr txBox="1"/>
          <p:nvPr/>
        </p:nvSpPr>
        <p:spPr>
          <a:xfrm>
            <a:off x="4683176" y="579796"/>
            <a:ext cx="2825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Facebook App</a:t>
            </a:r>
          </a:p>
        </p:txBody>
      </p:sp>
      <p:pic>
        <p:nvPicPr>
          <p:cNvPr id="12290" name="Picture 2" descr="ot-Symbol, Roboter, Automatisi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698" y="180975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ung 11"/>
          <p:cNvGrpSpPr/>
          <p:nvPr/>
        </p:nvGrpSpPr>
        <p:grpSpPr>
          <a:xfrm>
            <a:off x="215072" y="1442798"/>
            <a:ext cx="3258229" cy="3972404"/>
            <a:chOff x="87481" y="1226127"/>
            <a:chExt cx="4101339" cy="4706308"/>
          </a:xfrm>
        </p:grpSpPr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81" y="1226127"/>
              <a:ext cx="4101339" cy="4706308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2959500" y="3628553"/>
              <a:ext cx="1134035" cy="1419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8928331" y="579796"/>
            <a:ext cx="2999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Messenger Bot</a:t>
            </a:r>
          </a:p>
        </p:txBody>
      </p:sp>
      <p:sp>
        <p:nvSpPr>
          <p:cNvPr id="13" name="Pfeil nach links und rechts 12"/>
          <p:cNvSpPr/>
          <p:nvPr/>
        </p:nvSpPr>
        <p:spPr>
          <a:xfrm>
            <a:off x="3473301" y="3115340"/>
            <a:ext cx="5245397" cy="6485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275" y="2036135"/>
            <a:ext cx="3223449" cy="2785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968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ung 11"/>
          <p:cNvGrpSpPr/>
          <p:nvPr/>
        </p:nvGrpSpPr>
        <p:grpSpPr>
          <a:xfrm>
            <a:off x="3035300" y="-1"/>
            <a:ext cx="6121400" cy="6719777"/>
            <a:chOff x="87481" y="1226127"/>
            <a:chExt cx="4101339" cy="4706308"/>
          </a:xfrm>
        </p:grpSpPr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81" y="1226127"/>
              <a:ext cx="4101339" cy="4706308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2959500" y="3628553"/>
              <a:ext cx="1134035" cy="1419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74825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93" y="0"/>
            <a:ext cx="10112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github.com/senacor/InnoLabFacebookMessenger/raw/master/docs/setup_facebook/enable_message_butt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" b="2136"/>
          <a:stretch/>
        </p:blipFill>
        <p:spPr bwMode="auto">
          <a:xfrm>
            <a:off x="0" y="-2069"/>
            <a:ext cx="12192000" cy="686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986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204" y="0"/>
            <a:ext cx="793559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235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s://pixabay.com/get/eb34b90e2bf7073ed1534705fb0938c9bd22ffd41cb0124992f0c57ba5/forward-2181336_1920.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785"/>
            <a:ext cx="12192000" cy="52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799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github.com/senacor/InnoLabFacebookMessenger/raw/master/docs/setup_facebook/create_ap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" r="596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7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github.com/senacor/InnoLabFacebookMessenger/raw/master/docs/setup_facebook/add_product_messeng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90029"/>
            <a:ext cx="12192806" cy="38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161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github.com/senacor/InnoLabFacebookMessenger/raw/master/docs/setup_facebook/configure_messeng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620"/>
            <a:ext cx="12192000" cy="61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939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5023"/>
            <a:ext cx="12192000" cy="39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84300"/>
            <a:ext cx="10287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8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0"/>
            <a:ext cx="772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03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t-Symbol, Roboter, Automatisi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511" y="984508"/>
            <a:ext cx="5209954" cy="52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84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t-Symbol, Roboter, Automatisi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4" y="1895844"/>
            <a:ext cx="3062177" cy="306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ldergebnis für facebook messe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4" y="1393364"/>
            <a:ext cx="4071272" cy="407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4593265" y="3343939"/>
            <a:ext cx="3030279" cy="1701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247483" y="3057600"/>
            <a:ext cx="13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Verify</a:t>
            </a:r>
            <a:r>
              <a:rPr lang="de-DE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55983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quence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16"/>
          <a:stretch/>
        </p:blipFill>
        <p:spPr bwMode="auto">
          <a:xfrm>
            <a:off x="1722475" y="1329070"/>
            <a:ext cx="9096375" cy="381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9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t-Symbol, Roboter, Automatisi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4" y="1895844"/>
            <a:ext cx="3062177" cy="306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ldergebnis für facebook messe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4" y="1393364"/>
            <a:ext cx="4071272" cy="407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4593265" y="3343939"/>
            <a:ext cx="3030279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winkelte Verbindung 7"/>
          <p:cNvCxnSpPr>
            <a:stCxn id="4" idx="2"/>
          </p:cNvCxnSpPr>
          <p:nvPr/>
        </p:nvCxnSpPr>
        <p:spPr>
          <a:xfrm rot="5400000" flipH="1">
            <a:off x="6040180" y="1843568"/>
            <a:ext cx="109574" cy="6119333"/>
          </a:xfrm>
          <a:prstGeom prst="bentConnector4">
            <a:avLst>
              <a:gd name="adj1" fmla="val -557954"/>
              <a:gd name="adj2" fmla="val 100041"/>
            </a:avLst>
          </a:prstGeom>
          <a:ln w="762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5091487" y="3057600"/>
            <a:ext cx="172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/ Event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06977" y="5192841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async</a:t>
            </a:r>
            <a:r>
              <a:rPr lang="en-US" dirty="0"/>
              <a:t> bot answer</a:t>
            </a:r>
          </a:p>
        </p:txBody>
      </p:sp>
    </p:spTree>
    <p:extLst>
      <p:ext uri="{BB962C8B-B14F-4D97-AF65-F5344CB8AC3E}">
        <p14:creationId xmlns:p14="http://schemas.microsoft.com/office/powerpoint/2010/main" val="174473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04014" y="2074753"/>
            <a:ext cx="1086579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Oracle-Studie:</a:t>
            </a:r>
          </a:p>
          <a:p>
            <a:r>
              <a:rPr lang="de-DE" sz="6000" b="1" dirty="0"/>
              <a:t>„</a:t>
            </a:r>
            <a:r>
              <a:rPr lang="de-DE" sz="6000" b="1" dirty="0" err="1"/>
              <a:t>Chatbots</a:t>
            </a:r>
            <a:r>
              <a:rPr lang="de-DE" sz="6000" b="1" dirty="0"/>
              <a:t> haben im Jahr 2020 </a:t>
            </a:r>
          </a:p>
          <a:p>
            <a:r>
              <a:rPr lang="de-DE" sz="6000" b="1" dirty="0"/>
              <a:t>den Kundendienst übernommen“</a:t>
            </a:r>
            <a:endParaRPr lang="de-DE" sz="3600" b="1" dirty="0"/>
          </a:p>
        </p:txBody>
      </p:sp>
      <p:sp>
        <p:nvSpPr>
          <p:cNvPr id="3" name="Textfeld 2"/>
          <p:cNvSpPr txBox="1"/>
          <p:nvPr/>
        </p:nvSpPr>
        <p:spPr>
          <a:xfrm>
            <a:off x="191386" y="6488668"/>
            <a:ext cx="9749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www.horizont.net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nachrichten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/Oracle-Studie-Chatbots-haben-im-Jahr-2020-den-Kundendienst-uebernommen-144724</a:t>
            </a:r>
          </a:p>
        </p:txBody>
      </p:sp>
    </p:spTree>
    <p:extLst>
      <p:ext uri="{BB962C8B-B14F-4D97-AF65-F5344CB8AC3E}">
        <p14:creationId xmlns:p14="http://schemas.microsoft.com/office/powerpoint/2010/main" val="593815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1605515" y="1151859"/>
            <a:ext cx="9096375" cy="4823637"/>
            <a:chOff x="1605515" y="1141227"/>
            <a:chExt cx="9096375" cy="4823637"/>
          </a:xfrm>
        </p:grpSpPr>
        <p:pic>
          <p:nvPicPr>
            <p:cNvPr id="25602" name="Picture 2" descr="equence diagra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75" b="3033"/>
            <a:stretch/>
          </p:blipFill>
          <p:spPr bwMode="auto">
            <a:xfrm>
              <a:off x="1605515" y="1903227"/>
              <a:ext cx="9096375" cy="4061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equence diagra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940"/>
            <a:stretch/>
          </p:blipFill>
          <p:spPr bwMode="auto">
            <a:xfrm>
              <a:off x="1605515" y="1141227"/>
              <a:ext cx="909637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029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17"/>
            <a:ext cx="12192000" cy="56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61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381000"/>
            <a:ext cx="589597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4752754" y="5153561"/>
            <a:ext cx="20848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 err="1"/>
              <a:t>FaaS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133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13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41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930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29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29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29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61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426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61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426" y="384223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291" y="326630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431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877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68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36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368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00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67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67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67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499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64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64" y="384223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29" y="326630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187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566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31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31" y="384223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96" y="326630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254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293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158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158" y="384223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23" y="326630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81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94" y="211444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59" y="153851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17" y="269037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325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190" y="499409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190" y="384223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055" y="326630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013" y="441816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626" y="211444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491" y="153851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449" y="269037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817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ttps://cdn.pixabay.com/photo/2012/04/24/11/31/lambda-39473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876" y="5570021"/>
            <a:ext cx="557032" cy="5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Freihandform 52"/>
          <p:cNvSpPr/>
          <p:nvPr/>
        </p:nvSpPr>
        <p:spPr>
          <a:xfrm>
            <a:off x="925033" y="1132334"/>
            <a:ext cx="11557639" cy="5151529"/>
          </a:xfrm>
          <a:custGeom>
            <a:avLst/>
            <a:gdLst>
              <a:gd name="connsiteX0" fmla="*/ 0 w 11557639"/>
              <a:gd name="connsiteY0" fmla="*/ 5002652 h 5151529"/>
              <a:gd name="connsiteX1" fmla="*/ 765544 w 11557639"/>
              <a:gd name="connsiteY1" fmla="*/ 4322168 h 5151529"/>
              <a:gd name="connsiteX2" fmla="*/ 1562986 w 11557639"/>
              <a:gd name="connsiteY2" fmla="*/ 4960122 h 5151529"/>
              <a:gd name="connsiteX3" fmla="*/ 3391786 w 11557639"/>
              <a:gd name="connsiteY3" fmla="*/ 2014903 h 5151529"/>
              <a:gd name="connsiteX4" fmla="*/ 4540102 w 11557639"/>
              <a:gd name="connsiteY4" fmla="*/ 4300903 h 5151529"/>
              <a:gd name="connsiteX5" fmla="*/ 5730948 w 11557639"/>
              <a:gd name="connsiteY5" fmla="*/ 4332801 h 5151529"/>
              <a:gd name="connsiteX6" fmla="*/ 6103088 w 11557639"/>
              <a:gd name="connsiteY6" fmla="*/ 3099424 h 5151529"/>
              <a:gd name="connsiteX7" fmla="*/ 6762307 w 11557639"/>
              <a:gd name="connsiteY7" fmla="*/ 1972373 h 5151529"/>
              <a:gd name="connsiteX8" fmla="*/ 7464055 w 11557639"/>
              <a:gd name="connsiteY8" fmla="*/ 2025536 h 5151529"/>
              <a:gd name="connsiteX9" fmla="*/ 7666074 w 11557639"/>
              <a:gd name="connsiteY9" fmla="*/ 292429 h 5151529"/>
              <a:gd name="connsiteX10" fmla="*/ 8814390 w 11557639"/>
              <a:gd name="connsiteY10" fmla="*/ 388122 h 5151529"/>
              <a:gd name="connsiteX11" fmla="*/ 8846288 w 11557639"/>
              <a:gd name="connsiteY11" fmla="*/ 4056354 h 5151529"/>
              <a:gd name="connsiteX12" fmla="*/ 9569302 w 11557639"/>
              <a:gd name="connsiteY12" fmla="*/ 4300903 h 5151529"/>
              <a:gd name="connsiteX13" fmla="*/ 9835116 w 11557639"/>
              <a:gd name="connsiteY13" fmla="*/ 4992019 h 5151529"/>
              <a:gd name="connsiteX14" fmla="*/ 11227981 w 11557639"/>
              <a:gd name="connsiteY14" fmla="*/ 5034550 h 5151529"/>
              <a:gd name="connsiteX15" fmla="*/ 11557590 w 11557639"/>
              <a:gd name="connsiteY15" fmla="*/ 5151508 h 5151529"/>
              <a:gd name="connsiteX16" fmla="*/ 11217348 w 11557639"/>
              <a:gd name="connsiteY16" fmla="*/ 5045182 h 5151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57639" h="5151529">
                <a:moveTo>
                  <a:pt x="0" y="5002652"/>
                </a:moveTo>
                <a:cubicBezTo>
                  <a:pt x="252523" y="4665954"/>
                  <a:pt x="505046" y="4329256"/>
                  <a:pt x="765544" y="4322168"/>
                </a:cubicBezTo>
                <a:cubicBezTo>
                  <a:pt x="1026042" y="4315080"/>
                  <a:pt x="1125279" y="5344666"/>
                  <a:pt x="1562986" y="4960122"/>
                </a:cubicBezTo>
                <a:cubicBezTo>
                  <a:pt x="2000693" y="4575578"/>
                  <a:pt x="2895600" y="2124773"/>
                  <a:pt x="3391786" y="2014903"/>
                </a:cubicBezTo>
                <a:cubicBezTo>
                  <a:pt x="3887972" y="1905033"/>
                  <a:pt x="4150242" y="3914587"/>
                  <a:pt x="4540102" y="4300903"/>
                </a:cubicBezTo>
                <a:cubicBezTo>
                  <a:pt x="4929962" y="4687219"/>
                  <a:pt x="5470450" y="4533047"/>
                  <a:pt x="5730948" y="4332801"/>
                </a:cubicBezTo>
                <a:cubicBezTo>
                  <a:pt x="5991446" y="4132555"/>
                  <a:pt x="5931195" y="3492829"/>
                  <a:pt x="6103088" y="3099424"/>
                </a:cubicBezTo>
                <a:cubicBezTo>
                  <a:pt x="6274981" y="2706019"/>
                  <a:pt x="6535479" y="2151354"/>
                  <a:pt x="6762307" y="1972373"/>
                </a:cubicBezTo>
                <a:cubicBezTo>
                  <a:pt x="6989135" y="1793392"/>
                  <a:pt x="7313427" y="2305527"/>
                  <a:pt x="7464055" y="2025536"/>
                </a:cubicBezTo>
                <a:cubicBezTo>
                  <a:pt x="7614683" y="1745545"/>
                  <a:pt x="7441018" y="565331"/>
                  <a:pt x="7666074" y="292429"/>
                </a:cubicBezTo>
                <a:cubicBezTo>
                  <a:pt x="7891130" y="19527"/>
                  <a:pt x="8617688" y="-239199"/>
                  <a:pt x="8814390" y="388122"/>
                </a:cubicBezTo>
                <a:cubicBezTo>
                  <a:pt x="9011092" y="1015443"/>
                  <a:pt x="8720469" y="3404224"/>
                  <a:pt x="8846288" y="4056354"/>
                </a:cubicBezTo>
                <a:cubicBezTo>
                  <a:pt x="8972107" y="4708484"/>
                  <a:pt x="9404497" y="4144959"/>
                  <a:pt x="9569302" y="4300903"/>
                </a:cubicBezTo>
                <a:cubicBezTo>
                  <a:pt x="9734107" y="4456847"/>
                  <a:pt x="9558670" y="4869745"/>
                  <a:pt x="9835116" y="4992019"/>
                </a:cubicBezTo>
                <a:cubicBezTo>
                  <a:pt x="10111562" y="5114293"/>
                  <a:pt x="10940902" y="5007968"/>
                  <a:pt x="11227981" y="5034550"/>
                </a:cubicBezTo>
                <a:cubicBezTo>
                  <a:pt x="11515060" y="5061132"/>
                  <a:pt x="11559362" y="5149736"/>
                  <a:pt x="11557590" y="5151508"/>
                </a:cubicBezTo>
                <a:cubicBezTo>
                  <a:pt x="11555818" y="5153280"/>
                  <a:pt x="11217348" y="5045182"/>
                  <a:pt x="11217348" y="50451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005" y="953736"/>
            <a:ext cx="6562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Skaliert Linear anhand der Benutzung!</a:t>
            </a:r>
          </a:p>
        </p:txBody>
      </p:sp>
    </p:spTree>
    <p:extLst>
      <p:ext uri="{BB962C8B-B14F-4D97-AF65-F5344CB8AC3E}">
        <p14:creationId xmlns:p14="http://schemas.microsoft.com/office/powerpoint/2010/main" val="787660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9698" name="Picture 2" descr="ttps://pixabay.com/get/eb32b30b2af7093ed1584d05fb0938c9bd22ffd41cb0124890f3c47da6/money-2724238_12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697" y="0"/>
            <a:ext cx="12311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586100" y="230188"/>
            <a:ext cx="44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Zahle was </a:t>
            </a:r>
            <a:r>
              <a:rPr lang="de-DE" sz="3600"/>
              <a:t>du brauchst!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710862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1746" name="Picture 2" descr="ttps://pixabay.com/get/eb30b70e2df3043ed1584d05fb0938c9bd22ffd41cb0124890f4c07ca0/dandelion-2561575_12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18977" y="365125"/>
            <a:ext cx="324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Leichtgewichtig!</a:t>
            </a:r>
          </a:p>
        </p:txBody>
      </p:sp>
    </p:spTree>
    <p:extLst>
      <p:ext uri="{BB962C8B-B14F-4D97-AF65-F5344CB8AC3E}">
        <p14:creationId xmlns:p14="http://schemas.microsoft.com/office/powerpoint/2010/main" val="53966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80" y="2908008"/>
            <a:ext cx="1242047" cy="149045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455793" y="4223131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Lambda</a:t>
            </a:r>
          </a:p>
        </p:txBody>
      </p:sp>
      <p:pic>
        <p:nvPicPr>
          <p:cNvPr id="6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86" y="2946108"/>
            <a:ext cx="1175110" cy="1410134"/>
          </a:xfrm>
          <a:prstGeom prst="rect">
            <a:avLst/>
          </a:prstGeom>
        </p:spPr>
      </p:pic>
      <p:sp>
        <p:nvSpPr>
          <p:cNvPr id="7" name="TextBox 48"/>
          <p:cNvSpPr txBox="1"/>
          <p:nvPr/>
        </p:nvSpPr>
        <p:spPr>
          <a:xfrm>
            <a:off x="3405964" y="4361631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/>
              <a:t>API Gateway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2723487" y="100369"/>
            <a:ext cx="7596472" cy="6548082"/>
            <a:chOff x="2715554" y="1261337"/>
            <a:chExt cx="3725886" cy="3320823"/>
          </a:xfrm>
        </p:grpSpPr>
        <p:sp>
          <p:nvSpPr>
            <p:cNvPr id="9" name="Rounded Rectangle 2"/>
            <p:cNvSpPr/>
            <p:nvPr/>
          </p:nvSpPr>
          <p:spPr>
            <a:xfrm>
              <a:off x="2715554" y="1534159"/>
              <a:ext cx="3725886" cy="3048001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599" y="1261337"/>
              <a:ext cx="603504" cy="393954"/>
            </a:xfrm>
            <a:prstGeom prst="rect">
              <a:avLst/>
            </a:prstGeom>
          </p:spPr>
        </p:pic>
      </p:grpSp>
      <p:pic>
        <p:nvPicPr>
          <p:cNvPr id="1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884" y="748311"/>
            <a:ext cx="470187" cy="890882"/>
          </a:xfrm>
          <a:prstGeom prst="rect">
            <a:avLst/>
          </a:prstGeom>
        </p:spPr>
      </p:pic>
      <p:sp>
        <p:nvSpPr>
          <p:cNvPr id="12" name="TextBox 50"/>
          <p:cNvSpPr txBox="1"/>
          <p:nvPr/>
        </p:nvSpPr>
        <p:spPr>
          <a:xfrm>
            <a:off x="9385937" y="1639193"/>
            <a:ext cx="64008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/>
              <a:t>IAM</a:t>
            </a:r>
          </a:p>
        </p:txBody>
      </p:sp>
      <p:pic>
        <p:nvPicPr>
          <p:cNvPr id="13" name="Picture 6" descr="hnliches Fot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3" y="4567860"/>
            <a:ext cx="1414371" cy="7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 rot="16200000">
            <a:off x="-336308" y="4827032"/>
            <a:ext cx="152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Facebook Messenger</a:t>
            </a:r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21" y="995383"/>
            <a:ext cx="910081" cy="1008091"/>
          </a:xfrm>
          <a:prstGeom prst="rect">
            <a:avLst/>
          </a:prstGeom>
        </p:spPr>
      </p:pic>
      <p:sp>
        <p:nvSpPr>
          <p:cNvPr id="16" name="TextBox 254"/>
          <p:cNvSpPr txBox="1"/>
          <p:nvPr/>
        </p:nvSpPr>
        <p:spPr>
          <a:xfrm>
            <a:off x="5856328" y="790982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 err="1"/>
              <a:t>DynamoDB</a:t>
            </a:r>
            <a:endParaRPr lang="en-US" sz="1200" b="1" dirty="0"/>
          </a:p>
        </p:txBody>
      </p:sp>
      <p:pic>
        <p:nvPicPr>
          <p:cNvPr id="17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184" y="2860383"/>
            <a:ext cx="1315887" cy="1579064"/>
          </a:xfrm>
          <a:prstGeom prst="rect">
            <a:avLst/>
          </a:prstGeom>
        </p:spPr>
      </p:pic>
      <p:sp>
        <p:nvSpPr>
          <p:cNvPr id="18" name="TextBox 347"/>
          <p:cNvSpPr txBox="1"/>
          <p:nvPr/>
        </p:nvSpPr>
        <p:spPr>
          <a:xfrm>
            <a:off x="8625184" y="4205912"/>
            <a:ext cx="470446" cy="14847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/>
              <a:t>S3</a:t>
            </a:r>
          </a:p>
        </p:txBody>
      </p:sp>
      <p:cxnSp>
        <p:nvCxnSpPr>
          <p:cNvPr id="19" name="Gerade Verbindung mit Pfeil 18"/>
          <p:cNvCxnSpPr/>
          <p:nvPr/>
        </p:nvCxnSpPr>
        <p:spPr>
          <a:xfrm flipV="1">
            <a:off x="6924727" y="3649915"/>
            <a:ext cx="1700457" cy="332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endCxn id="20" idx="2"/>
          </p:cNvCxnSpPr>
          <p:nvPr/>
        </p:nvCxnSpPr>
        <p:spPr>
          <a:xfrm flipV="1">
            <a:off x="6303704" y="2003474"/>
            <a:ext cx="17058" cy="904534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57"/>
          <p:cNvCxnSpPr/>
          <p:nvPr/>
        </p:nvCxnSpPr>
        <p:spPr>
          <a:xfrm rot="5400000" flipH="1" flipV="1">
            <a:off x="4826399" y="906476"/>
            <a:ext cx="923757" cy="7989699"/>
          </a:xfrm>
          <a:prstGeom prst="bentConnector3">
            <a:avLst>
              <a:gd name="adj1" fmla="val -111361"/>
            </a:avLst>
          </a:prstGeom>
          <a:ln w="571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57"/>
          <p:cNvCxnSpPr/>
          <p:nvPr/>
        </p:nvCxnSpPr>
        <p:spPr>
          <a:xfrm rot="5400000" flipH="1" flipV="1">
            <a:off x="1821265" y="3123340"/>
            <a:ext cx="916685" cy="1972357"/>
          </a:xfrm>
          <a:prstGeom prst="bentConnector2">
            <a:avLst/>
          </a:prstGeom>
          <a:ln w="57150">
            <a:solidFill>
              <a:srgbClr val="0070C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4440896" y="3651175"/>
            <a:ext cx="1241784" cy="206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57"/>
          <p:cNvCxnSpPr/>
          <p:nvPr/>
        </p:nvCxnSpPr>
        <p:spPr>
          <a:xfrm flipV="1">
            <a:off x="2000614" y="4398463"/>
            <a:ext cx="4303090" cy="567069"/>
          </a:xfrm>
          <a:prstGeom prst="bentConnector2">
            <a:avLst/>
          </a:prstGeom>
          <a:ln w="57150">
            <a:solidFill>
              <a:srgbClr val="0070C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32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1B8FE40-20C5-0140-B4CC-F340EC0366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6664" y="192951"/>
            <a:ext cx="4588435" cy="2416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24CC196-7AAB-154E-815F-0FB28D428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305" y="32543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Grafik 9" descr="Extracted entity">
            <a:extLst>
              <a:ext uri="{FF2B5EF4-FFF2-40B4-BE49-F238E27FC236}">
                <a16:creationId xmlns:a16="http://schemas.microsoft.com/office/drawing/2014/main" id="{8EF9810E-9CF9-8844-9359-92EED7A36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0" y="3302000"/>
            <a:ext cx="56261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23406068-0543-2440-A295-A5953E617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22" y="3502616"/>
            <a:ext cx="70521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7" name="Grafik 14" descr="https://github.com/senacor/InnoLabFacebookMessenger/raw/master/docs/facebook_chatbot_with_ai/lex/aws_lex_configure_bot.png">
            <a:extLst>
              <a:ext uri="{FF2B5EF4-FFF2-40B4-BE49-F238E27FC236}">
                <a16:creationId xmlns:a16="http://schemas.microsoft.com/office/drawing/2014/main" id="{1F4C9837-2C1D-C243-9B3D-F84B345D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17" y="3457695"/>
            <a:ext cx="3084163" cy="32446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33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02EDDD9-62E8-F140-9897-40EB7D76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86" y="0"/>
            <a:ext cx="7093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58E2355-DEA6-8744-B0E2-D79BC7F9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5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11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4921" cy="42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ldergebnis für google ass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619500"/>
            <a:ext cx="6858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ldergebnis für sir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56" y="2466753"/>
            <a:ext cx="3811495" cy="21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26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ttps://pixabay.com/get/ec33b80e2df71c22d9584518a33219c8b66ae3d018b2194697f2c87b/home-office-569153_1920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6"/>
          <a:stretch/>
        </p:blipFill>
        <p:spPr bwMode="auto">
          <a:xfrm>
            <a:off x="0" y="1"/>
            <a:ext cx="122449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http://www.blogopeda.com/wp-content/uploads/2013/04/Whatsapp-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35" y="2092867"/>
            <a:ext cx="980185" cy="5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97" y="2917670"/>
            <a:ext cx="564654" cy="56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>
            <p:custDataLst>
              <p:tags r:id="rId1"/>
            </p:custDataLst>
          </p:nvPr>
        </p:nvSpPr>
        <p:spPr bwMode="gray">
          <a:xfrm>
            <a:off x="3183805" y="4535225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600"/>
              </a:spcBef>
              <a:buClr>
                <a:srgbClr val="7B8A99"/>
              </a:buClr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Apple </a:t>
            </a:r>
            <a:r>
              <a:rPr lang="de-DE" sz="1400" b="1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iMessage</a:t>
            </a:r>
            <a:b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Cupertino</a:t>
            </a: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Kalifornien</a:t>
            </a:r>
            <a:endParaRPr lang="de-DE" sz="14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hteck 5"/>
          <p:cNvSpPr/>
          <p:nvPr>
            <p:custDataLst>
              <p:tags r:id="rId2"/>
            </p:custDataLst>
          </p:nvPr>
        </p:nvSpPr>
        <p:spPr bwMode="gray">
          <a:xfrm>
            <a:off x="3183805" y="2865089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600"/>
              </a:spcBef>
              <a:buClr>
                <a:srgbClr val="7B8A99"/>
              </a:buClr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Facebook Messenger</a:t>
            </a:r>
            <a:b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Menlo Park, Kalifornien</a:t>
            </a:r>
          </a:p>
        </p:txBody>
      </p:sp>
      <p:sp>
        <p:nvSpPr>
          <p:cNvPr id="7" name="Rechteck 6"/>
          <p:cNvSpPr/>
          <p:nvPr>
            <p:custDataLst>
              <p:tags r:id="rId3"/>
            </p:custDataLst>
          </p:nvPr>
        </p:nvSpPr>
        <p:spPr bwMode="gray">
          <a:xfrm>
            <a:off x="3183805" y="3704620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WeChat</a:t>
            </a:r>
            <a:br>
              <a:rPr lang="de-DE" sz="12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Shenzen</a:t>
            </a: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China </a:t>
            </a:r>
            <a:b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(gehört </a:t>
            </a:r>
            <a:r>
              <a:rPr lang="de-DE" sz="9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Tencent</a:t>
            </a: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größtes Internetunternehmen Chinas)</a:t>
            </a:r>
          </a:p>
        </p:txBody>
      </p:sp>
      <p:sp>
        <p:nvSpPr>
          <p:cNvPr id="8" name="Rechteck 7"/>
          <p:cNvSpPr/>
          <p:nvPr>
            <p:custDataLst>
              <p:tags r:id="rId4"/>
            </p:custDataLst>
          </p:nvPr>
        </p:nvSpPr>
        <p:spPr bwMode="gray">
          <a:xfrm>
            <a:off x="3183805" y="2014945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WhatsApp</a:t>
            </a:r>
            <a:br>
              <a:rPr lang="de-DE" sz="12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Santa Clara, Kalifornien </a:t>
            </a:r>
            <a:b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9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(seit 2014 zu Facebook gehörend)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Picture 5" descr="https://upload.wikimedia.org/wikipedia/en/5/51/IMessage_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96" y="4535225"/>
            <a:ext cx="564654" cy="56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96" y="3780083"/>
            <a:ext cx="564654" cy="56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>
            <p:custDataLst>
              <p:tags r:id="rId5"/>
            </p:custDataLst>
          </p:nvPr>
        </p:nvSpPr>
        <p:spPr bwMode="gray">
          <a:xfrm>
            <a:off x="6655468" y="2014945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~ 1.5 Mrd. Nutzer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hteck 11"/>
          <p:cNvSpPr/>
          <p:nvPr>
            <p:custDataLst>
              <p:tags r:id="rId6"/>
            </p:custDataLst>
          </p:nvPr>
        </p:nvSpPr>
        <p:spPr bwMode="gray">
          <a:xfrm>
            <a:off x="6655467" y="2865089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~ 1.3 Mrd. Nutzer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hteck 12"/>
          <p:cNvSpPr/>
          <p:nvPr>
            <p:custDataLst>
              <p:tags r:id="rId7"/>
            </p:custDataLst>
          </p:nvPr>
        </p:nvSpPr>
        <p:spPr bwMode="gray">
          <a:xfrm>
            <a:off x="6659823" y="3709872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~ 989 Mio. Nutzer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echteck 13"/>
          <p:cNvSpPr/>
          <p:nvPr>
            <p:custDataLst>
              <p:tags r:id="rId8"/>
            </p:custDataLst>
          </p:nvPr>
        </p:nvSpPr>
        <p:spPr bwMode="gray">
          <a:xfrm>
            <a:off x="6655466" y="4535224"/>
            <a:ext cx="3088379" cy="7071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buClr>
                <a:srgbClr val="7B8A99"/>
              </a:buClr>
              <a:defRPr/>
            </a:pPr>
            <a:r>
              <a:rPr lang="de-DE" sz="14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100-200 Mio. Nutzer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5" name="Gerade Verbindung 14"/>
          <p:cNvCxnSpPr/>
          <p:nvPr/>
        </p:nvCxnSpPr>
        <p:spPr bwMode="gray">
          <a:xfrm>
            <a:off x="2262484" y="3656615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>
            <a:off x="2261614" y="4474279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>
            <a:off x="2262484" y="2807033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>
            <a:off x="3393899" y="1878975"/>
            <a:ext cx="19442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>
            <a:off x="6727476" y="1878975"/>
            <a:ext cx="15121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flipV="1">
            <a:off x="6511452" y="2092867"/>
            <a:ext cx="0" cy="300701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flipV="1">
            <a:off x="3271092" y="2092867"/>
            <a:ext cx="0" cy="300701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6741640" y="1639052"/>
            <a:ext cx="12410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Nutzerzahlen</a:t>
            </a:r>
            <a:endParaRPr lang="de-DE" sz="1100" dirty="0"/>
          </a:p>
        </p:txBody>
      </p:sp>
      <p:sp>
        <p:nvSpPr>
          <p:cNvPr id="23" name="Rechteck 22"/>
          <p:cNvSpPr/>
          <p:nvPr/>
        </p:nvSpPr>
        <p:spPr>
          <a:xfrm>
            <a:off x="3393899" y="1639052"/>
            <a:ext cx="18678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Name/ Unternehmen</a:t>
            </a:r>
            <a:endParaRPr lang="de-DE" sz="1100" dirty="0"/>
          </a:p>
        </p:txBody>
      </p:sp>
      <p:cxnSp>
        <p:nvCxnSpPr>
          <p:cNvPr id="24" name="Gerade Verbindung 23"/>
          <p:cNvCxnSpPr/>
          <p:nvPr/>
        </p:nvCxnSpPr>
        <p:spPr bwMode="gray">
          <a:xfrm>
            <a:off x="3480071" y="1881480"/>
            <a:ext cx="19442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gray">
          <a:xfrm>
            <a:off x="6813648" y="1881480"/>
            <a:ext cx="15121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0BF7230D-1601-9747-9FDF-36417877A3F0}"/>
              </a:ext>
            </a:extLst>
          </p:cNvPr>
          <p:cNvSpPr txBox="1"/>
          <p:nvPr/>
        </p:nvSpPr>
        <p:spPr>
          <a:xfrm>
            <a:off x="202816" y="6362938"/>
            <a:ext cx="989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https://allfacebook.de/toll/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state-of-facebook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(Q1 2018)</a:t>
            </a:r>
          </a:p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de.statista.com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statistik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daten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studie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/311381/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umfrage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/anzahl-der-monatlich-aktiven-nutzer-von-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wechat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-weltweit (Q4 2017)</a:t>
            </a:r>
          </a:p>
        </p:txBody>
      </p:sp>
    </p:spTree>
    <p:extLst>
      <p:ext uri="{BB962C8B-B14F-4D97-AF65-F5344CB8AC3E}">
        <p14:creationId xmlns:p14="http://schemas.microsoft.com/office/powerpoint/2010/main" val="125424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 descr="http://www.blogopeda.com/wp-content/uploads/2013/04/Whatsapp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711" y="1575677"/>
            <a:ext cx="980185" cy="5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973" y="2688512"/>
            <a:ext cx="564654" cy="56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 descr="https://upload.wikimedia.org/wikipedia/en/5/51/IMessage_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972" y="4717635"/>
            <a:ext cx="564654" cy="56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972" y="3674393"/>
            <a:ext cx="564654" cy="56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323703" y="1119357"/>
            <a:ext cx="17956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b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Schnittstellen/ APIs</a:t>
            </a:r>
            <a:endParaRPr lang="de-DE" sz="1100" dirty="0"/>
          </a:p>
        </p:txBody>
      </p:sp>
      <p:cxnSp>
        <p:nvCxnSpPr>
          <p:cNvPr id="31" name="Gerade Verbindung 30"/>
          <p:cNvCxnSpPr/>
          <p:nvPr/>
        </p:nvCxnSpPr>
        <p:spPr bwMode="gray">
          <a:xfrm>
            <a:off x="2278460" y="3615015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 bwMode="gray">
          <a:xfrm>
            <a:off x="2277590" y="4656689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 bwMode="gray">
          <a:xfrm>
            <a:off x="2278460" y="2577875"/>
            <a:ext cx="756133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3409875" y="1361785"/>
            <a:ext cx="19442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 bwMode="gray">
          <a:xfrm flipV="1">
            <a:off x="3287068" y="1575677"/>
            <a:ext cx="0" cy="4243104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>
            <a:off x="2298821" y="2171123"/>
            <a:ext cx="864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WhatsApp</a:t>
            </a:r>
            <a:endParaRPr lang="de-DE" sz="1000" dirty="0"/>
          </a:p>
        </p:txBody>
      </p:sp>
      <p:sp>
        <p:nvSpPr>
          <p:cNvPr id="37" name="Rechteck 36"/>
          <p:cNvSpPr/>
          <p:nvPr/>
        </p:nvSpPr>
        <p:spPr>
          <a:xfrm>
            <a:off x="2190618" y="3210743"/>
            <a:ext cx="10807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FB Messenger</a:t>
            </a:r>
            <a:endParaRPr lang="de-DE" sz="1000" dirty="0"/>
          </a:p>
        </p:txBody>
      </p:sp>
      <p:sp>
        <p:nvSpPr>
          <p:cNvPr id="38" name="Rechteck 37"/>
          <p:cNvSpPr/>
          <p:nvPr/>
        </p:nvSpPr>
        <p:spPr>
          <a:xfrm>
            <a:off x="2375765" y="4242668"/>
            <a:ext cx="7104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WeChat</a:t>
            </a:r>
            <a:endParaRPr lang="de-DE" sz="1000" dirty="0"/>
          </a:p>
        </p:txBody>
      </p:sp>
      <p:sp>
        <p:nvSpPr>
          <p:cNvPr id="39" name="Rechteck 38"/>
          <p:cNvSpPr/>
          <p:nvPr/>
        </p:nvSpPr>
        <p:spPr>
          <a:xfrm>
            <a:off x="2330881" y="5282289"/>
            <a:ext cx="8002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iMessage</a:t>
            </a:r>
            <a:endParaRPr lang="de-DE" sz="1000" dirty="0"/>
          </a:p>
        </p:txBody>
      </p:sp>
      <p:sp>
        <p:nvSpPr>
          <p:cNvPr id="40" name="Rechteck 39"/>
          <p:cNvSpPr/>
          <p:nvPr>
            <p:custDataLst>
              <p:tags r:id="rId1"/>
            </p:custDataLst>
          </p:nvPr>
        </p:nvSpPr>
        <p:spPr bwMode="gray">
          <a:xfrm>
            <a:off x="3287068" y="1575677"/>
            <a:ext cx="6551857" cy="10021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t" anchorCtr="0" compatLnSpc="1">
            <a:prstTxWarp prst="textNoShape">
              <a:avLst/>
            </a:prstTxWarp>
          </a:bodyPr>
          <a:lstStyle/>
          <a:p>
            <a:pPr marL="285750" lvl="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  <a:defRPr/>
            </a:pPr>
            <a:r>
              <a:rPr lang="de-DE" sz="1200" i="1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keine </a:t>
            </a: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öffentliche API (Drittanbieter werden regelmäßig blockiert)</a:t>
            </a:r>
          </a:p>
          <a:p>
            <a:pPr marL="285750" lvl="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  <a:defRPr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WhatsApp untersagt ausdrücklich die kommerzielle Nutzung</a:t>
            </a:r>
          </a:p>
          <a:p>
            <a:pPr marL="285750" lvl="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  <a:defRPr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Aktuell gibt es immer wieder Drittanbieter die WhatsApp über nicht öffentliche </a:t>
            </a:r>
            <a:r>
              <a:rPr lang="de-DE" sz="12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API‘s</a:t>
            </a: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anbinden</a:t>
            </a:r>
            <a:endParaRPr lang="de-DE" sz="11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1" name="Rechteck 40"/>
          <p:cNvSpPr/>
          <p:nvPr>
            <p:custDataLst>
              <p:tags r:id="rId2"/>
            </p:custDataLst>
          </p:nvPr>
        </p:nvSpPr>
        <p:spPr bwMode="gray">
          <a:xfrm>
            <a:off x="3289056" y="2602681"/>
            <a:ext cx="6551857" cy="10021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t" anchorCtr="0" compatLnSpc="1">
            <a:prstTxWarp prst="textNoShape">
              <a:avLst/>
            </a:prstTxWarp>
          </a:bodyPr>
          <a:lstStyle/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verschiedene öffentliche </a:t>
            </a: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APIs</a:t>
            </a:r>
          </a:p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neue Funktionen teilweise in Beta-Phase oder nur für ausgewählten Pilot-User-Kreis (Messenger </a:t>
            </a:r>
            <a:r>
              <a:rPr lang="de-DE" sz="12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Business/ </a:t>
            </a:r>
            <a:r>
              <a:rPr lang="de-DE" sz="12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ChatSDK</a:t>
            </a: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mit z.B. Axel Springer)</a:t>
            </a:r>
          </a:p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neue Funktionen beinhaltet auch „wit.ai“ Engine für semantische Analyse</a:t>
            </a:r>
          </a:p>
          <a:p>
            <a:pPr>
              <a:spcBef>
                <a:spcPts val="300"/>
              </a:spcBef>
              <a:buClr>
                <a:srgbClr val="7B8A99"/>
              </a:buClr>
            </a:pP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Rechteck 41"/>
          <p:cNvSpPr/>
          <p:nvPr>
            <p:custDataLst>
              <p:tags r:id="rId3"/>
            </p:custDataLst>
          </p:nvPr>
        </p:nvSpPr>
        <p:spPr bwMode="gray">
          <a:xfrm>
            <a:off x="3289056" y="3629685"/>
            <a:ext cx="6551857" cy="10021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t" anchorCtr="0" compatLnSpc="1">
            <a:prstTxWarp prst="textNoShape">
              <a:avLst/>
            </a:prstTxWarp>
          </a:bodyPr>
          <a:lstStyle/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veröffentlichte API</a:t>
            </a:r>
          </a:p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Unternehmen benötigen Account (wie Homepage) bei </a:t>
            </a:r>
            <a:r>
              <a:rPr lang="de-DE" sz="12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WeChat</a:t>
            </a:r>
            <a:endParaRPr lang="de-DE" sz="1200" kern="0" dirty="0">
              <a:solidFill>
                <a:sysClr val="windowText" lastClr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Unternehmen können nur in bestimmten Zeitfenster auf Anfragen antworten um Werbung/Spam zu vermeiden</a:t>
            </a:r>
          </a:p>
        </p:txBody>
      </p:sp>
      <p:sp>
        <p:nvSpPr>
          <p:cNvPr id="43" name="Rechteck 42"/>
          <p:cNvSpPr/>
          <p:nvPr>
            <p:custDataLst>
              <p:tags r:id="rId4"/>
            </p:custDataLst>
          </p:nvPr>
        </p:nvSpPr>
        <p:spPr bwMode="gray">
          <a:xfrm>
            <a:off x="3289056" y="4656689"/>
            <a:ext cx="6551857" cy="10021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0" bIns="72000" numCol="1" rtlCol="0" anchor="t" anchorCtr="0" compatLnSpc="1">
            <a:prstTxWarp prst="textNoShape">
              <a:avLst/>
            </a:prstTxWarp>
          </a:bodyPr>
          <a:lstStyle/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keine öffentliche API</a:t>
            </a:r>
          </a:p>
          <a:p>
            <a:pPr marL="285750" indent="-285750">
              <a:spcBef>
                <a:spcPts val="300"/>
              </a:spcBef>
              <a:buClr>
                <a:srgbClr val="7B8A99"/>
              </a:buClr>
              <a:buFont typeface="Wingdings" panose="05000000000000000000" pitchFamily="2" charset="2"/>
              <a:buChar char="§"/>
            </a:pPr>
            <a:r>
              <a:rPr lang="de-DE" sz="12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3rd-Party-Apps möglich seit iOS10 – direkte Integration von Unternehmen, Öffnung der Siri-API</a:t>
            </a:r>
          </a:p>
        </p:txBody>
      </p:sp>
    </p:spTree>
    <p:extLst>
      <p:ext uri="{BB962C8B-B14F-4D97-AF65-F5344CB8AC3E}">
        <p14:creationId xmlns:p14="http://schemas.microsoft.com/office/powerpoint/2010/main" val="821381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kYHLjl_52kORTHW1jaOSF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BODYSTYLE" val="0,875"/>
  <p:tag name="THINKCELLSHAPEDONOTDELETE" val="p181IH6mLr0KUK2V9p6pRA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Macintosh PowerPoint</Application>
  <PresentationFormat>Breitbild</PresentationFormat>
  <Paragraphs>88</Paragraphs>
  <Slides>37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Mangal</vt:lpstr>
      <vt:lpstr>Verdana</vt:lpstr>
      <vt:lpstr>Wingdings</vt:lpstr>
      <vt:lpstr>Office Theme</vt:lpstr>
      <vt:lpstr>Chat-Bots für den Facebook Messenger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Bernd Oster</dc:creator>
  <cp:lastModifiedBy>Walter, Stefan</cp:lastModifiedBy>
  <cp:revision>112</cp:revision>
  <dcterms:created xsi:type="dcterms:W3CDTF">2017-10-11T09:28:46Z</dcterms:created>
  <dcterms:modified xsi:type="dcterms:W3CDTF">2018-04-20T08:53:19Z</dcterms:modified>
</cp:coreProperties>
</file>